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dirty="0"/>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dirty="0"/>
              <a:t>2/28/2022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A87A34-81AB-432B-8DAE-1953F412C126}" type="datetimeFigureOut">
              <a:rPr lang="en-US" dirty="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dirty="0"/>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dirty="0"/>
              <a:t>Click to edit Master title style</a:t>
            </a:r>
          </a:p>
        </p:txBody>
      </p:sp>
      <p:sp>
        <p:nvSpPr>
          <p:cNvPr id="3" name="Content Placeholder 2"/>
          <p:cNvSpPr>
            <a:spLocks noGrp="1"/>
          </p:cNvSpPr>
          <p:nvPr>
            <p:ph sz="half" idx="1"/>
          </p:nvPr>
        </p:nvSpPr>
        <p:spPr>
          <a:xfrm>
            <a:off x="1447331" y="2010878"/>
            <a:ext cx="4645152" cy="34485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13771" y="2017343"/>
            <a:ext cx="4645152" cy="34415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8A87A34-81AB-432B-8DAE-1953F412C126}" type="datetimeFigureOut">
              <a:rPr lang="en-US" dirty="0"/>
              <a:t>2/28/2022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dirty="0"/>
              <a:t>Click to edit Master title style</a:t>
            </a:r>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8A87A34-81AB-432B-8DAE-1953F412C126}" type="datetimeFigureOut">
              <a:rPr lang="en-US" dirty="0"/>
              <a:t>2/28/2022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2/28/2022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dirty="0"/>
              <a:t>Click to edit Master title style</a:t>
            </a:r>
          </a:p>
        </p:txBody>
      </p:sp>
      <p:sp>
        <p:nvSpPr>
          <p:cNvPr id="3" name="Content Placeholder 2"/>
          <p:cNvSpPr>
            <a:spLocks noGrp="1"/>
          </p:cNvSpPr>
          <p:nvPr>
            <p:ph idx="1"/>
          </p:nvPr>
        </p:nvSpPr>
        <p:spPr>
          <a:xfrm>
            <a:off x="5043714" y="798974"/>
            <a:ext cx="6012470" cy="4658826"/>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2/28/2022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A87A34-81AB-432B-8DAE-1953F412C126}" type="datetimeFigureOut">
              <a:rPr lang="en-US" dirty="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dirty="0"/>
              <a:t>Click to edit Master title style</a:t>
            </a:r>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A87A34-81AB-432B-8DAE-1953F412C126}" type="datetimeFigureOut">
              <a:rPr lang="en-US" dirty="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2/28/2022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8873C-2C8C-0647-86E8-50C771568095}"/>
              </a:ext>
            </a:extLst>
          </p:cNvPr>
          <p:cNvSpPr>
            <a:spLocks noGrp="1"/>
          </p:cNvSpPr>
          <p:nvPr>
            <p:ph type="ctrTitle"/>
          </p:nvPr>
        </p:nvSpPr>
        <p:spPr/>
        <p:txBody>
          <a:bodyPr/>
          <a:lstStyle/>
          <a:p>
            <a:r>
              <a:rPr lang="en-GB"/>
              <a:t>Medicinal plants</a:t>
            </a:r>
            <a:endParaRPr lang="en-US"/>
          </a:p>
        </p:txBody>
      </p:sp>
      <p:sp>
        <p:nvSpPr>
          <p:cNvPr id="3" name="Subtitle 2">
            <a:extLst>
              <a:ext uri="{FF2B5EF4-FFF2-40B4-BE49-F238E27FC236}">
                <a16:creationId xmlns:a16="http://schemas.microsoft.com/office/drawing/2014/main" id="{D81B82B9-0241-E648-8174-E42DEC9DB5D4}"/>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101957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5C1F7-9A51-3643-9225-BC1597FC4DE0}"/>
              </a:ext>
            </a:extLst>
          </p:cNvPr>
          <p:cNvSpPr>
            <a:spLocks noGrp="1"/>
          </p:cNvSpPr>
          <p:nvPr>
            <p:ph type="title"/>
          </p:nvPr>
        </p:nvSpPr>
        <p:spPr/>
        <p:txBody>
          <a:bodyPr/>
          <a:lstStyle/>
          <a:p>
            <a:r>
              <a:rPr lang="en-GB">
                <a:solidFill>
                  <a:schemeClr val="accent1"/>
                </a:solidFill>
              </a:rPr>
              <a:t>1.  </a:t>
            </a:r>
            <a:r>
              <a:rPr lang="en-GB"/>
              <a:t> </a:t>
            </a:r>
            <a:r>
              <a:rPr lang="en-GB" b="1">
                <a:solidFill>
                  <a:schemeClr val="accent1"/>
                </a:solidFill>
              </a:rPr>
              <a:t>OCIMUM TENUIFLORUM</a:t>
            </a:r>
            <a:endParaRPr lang="en-US">
              <a:solidFill>
                <a:schemeClr val="accent1"/>
              </a:solidFill>
            </a:endParaRPr>
          </a:p>
        </p:txBody>
      </p:sp>
      <p:sp>
        <p:nvSpPr>
          <p:cNvPr id="3" name="Content Placeholder 2">
            <a:extLst>
              <a:ext uri="{FF2B5EF4-FFF2-40B4-BE49-F238E27FC236}">
                <a16:creationId xmlns:a16="http://schemas.microsoft.com/office/drawing/2014/main" id="{B82EC2F9-E7BF-A64F-A263-590AD9250036}"/>
              </a:ext>
            </a:extLst>
          </p:cNvPr>
          <p:cNvSpPr>
            <a:spLocks noGrp="1"/>
          </p:cNvSpPr>
          <p:nvPr>
            <p:ph idx="1"/>
          </p:nvPr>
        </p:nvSpPr>
        <p:spPr>
          <a:xfrm>
            <a:off x="1451579" y="2122222"/>
            <a:ext cx="9603275" cy="3450613"/>
          </a:xfrm>
        </p:spPr>
        <p:txBody>
          <a:bodyPr/>
          <a:lstStyle/>
          <a:p>
            <a:pPr marL="0" indent="0">
              <a:buNone/>
            </a:pPr>
            <a:r>
              <a:rPr lang="en-GB">
                <a:solidFill>
                  <a:schemeClr val="accent2"/>
                </a:solidFill>
              </a:rPr>
              <a:t>(</a:t>
            </a:r>
            <a:r>
              <a:rPr lang="en-GB">
                <a:solidFill>
                  <a:schemeClr val="accent5"/>
                </a:solidFill>
              </a:rPr>
              <a:t> Synonym : Ocimum sanctum )</a:t>
            </a:r>
          </a:p>
          <a:p>
            <a:pPr marL="0" indent="0">
              <a:buNone/>
            </a:pPr>
            <a:r>
              <a:rPr lang="en-GB"/>
              <a:t>English names : Holy basil </a:t>
            </a:r>
          </a:p>
          <a:p>
            <a:pPr marL="0" indent="0">
              <a:buNone/>
            </a:pPr>
            <a:r>
              <a:rPr lang="en-GB"/>
              <a:t>Indian names  : Tulsi, Surasa</a:t>
            </a:r>
          </a:p>
          <a:p>
            <a:pPr marL="0" indent="0">
              <a:buNone/>
            </a:pPr>
            <a:r>
              <a:rPr lang="en-GB"/>
              <a:t>Family : Lamiaceae </a:t>
            </a:r>
            <a:endParaRPr lang="en-US"/>
          </a:p>
        </p:txBody>
      </p:sp>
      <p:pic>
        <p:nvPicPr>
          <p:cNvPr id="4" name="Picture 4">
            <a:extLst>
              <a:ext uri="{FF2B5EF4-FFF2-40B4-BE49-F238E27FC236}">
                <a16:creationId xmlns:a16="http://schemas.microsoft.com/office/drawing/2014/main" id="{6E592646-71C8-384F-B9EE-5630B9A238A5}"/>
              </a:ext>
            </a:extLst>
          </p:cNvPr>
          <p:cNvPicPr>
            <a:picLocks noChangeAspect="1"/>
          </p:cNvPicPr>
          <p:nvPr/>
        </p:nvPicPr>
        <p:blipFill>
          <a:blip r:embed="rId2"/>
          <a:stretch>
            <a:fillRect/>
          </a:stretch>
        </p:blipFill>
        <p:spPr>
          <a:xfrm>
            <a:off x="6096000" y="1952152"/>
            <a:ext cx="4257675" cy="3620683"/>
          </a:xfrm>
          <a:prstGeom prst="rect">
            <a:avLst/>
          </a:prstGeom>
        </p:spPr>
      </p:pic>
    </p:spTree>
    <p:extLst>
      <p:ext uri="{BB962C8B-B14F-4D97-AF65-F5344CB8AC3E}">
        <p14:creationId xmlns:p14="http://schemas.microsoft.com/office/powerpoint/2010/main" val="2460751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5E7C-FC2D-4643-BC26-DE0E8A20A252}"/>
              </a:ext>
            </a:extLst>
          </p:cNvPr>
          <p:cNvSpPr>
            <a:spLocks noGrp="1"/>
          </p:cNvSpPr>
          <p:nvPr>
            <p:ph type="title"/>
          </p:nvPr>
        </p:nvSpPr>
        <p:spPr/>
        <p:txBody>
          <a:bodyPr/>
          <a:lstStyle/>
          <a:p>
            <a:r>
              <a:rPr lang="en-GB"/>
              <a:t>Morphology : </a:t>
            </a:r>
            <a:br>
              <a:rPr lang="en-GB"/>
            </a:br>
            <a:endParaRPr lang="en-US"/>
          </a:p>
        </p:txBody>
      </p:sp>
      <p:sp>
        <p:nvSpPr>
          <p:cNvPr id="3" name="Content Placeholder 2">
            <a:extLst>
              <a:ext uri="{FF2B5EF4-FFF2-40B4-BE49-F238E27FC236}">
                <a16:creationId xmlns:a16="http://schemas.microsoft.com/office/drawing/2014/main" id="{415E1B3B-7C83-2D44-AE50-49F2061347D3}"/>
              </a:ext>
            </a:extLst>
          </p:cNvPr>
          <p:cNvSpPr>
            <a:spLocks noGrp="1"/>
          </p:cNvSpPr>
          <p:nvPr>
            <p:ph idx="1"/>
          </p:nvPr>
        </p:nvSpPr>
        <p:spPr>
          <a:xfrm>
            <a:off x="1007868" y="2015732"/>
            <a:ext cx="6322241" cy="3450613"/>
          </a:xfrm>
        </p:spPr>
        <p:txBody>
          <a:bodyPr/>
          <a:lstStyle/>
          <a:p>
            <a:r>
              <a:rPr lang="en-GB"/>
              <a:t>(Tulsi) is an erect, much branched sub-shrub 30-60 cm tall, with simple opposite green or purple leaves  that are strongly scented and hairy stems. </a:t>
            </a:r>
          </a:p>
          <a:p>
            <a:r>
              <a:rPr lang="en-GB"/>
              <a:t>Leaves have petiole and are ovate, up to 5 cm long, usually somewhat toothed. </a:t>
            </a:r>
          </a:p>
          <a:p>
            <a:r>
              <a:rPr lang="en-GB"/>
              <a:t>Flowers are purplish in elongate racemes in close whorls.</a:t>
            </a:r>
          </a:p>
          <a:p>
            <a:r>
              <a:rPr lang="en-GB"/>
              <a:t>Seeds of basil are black in colour.</a:t>
            </a:r>
            <a:endParaRPr lang="en-US"/>
          </a:p>
        </p:txBody>
      </p:sp>
      <p:pic>
        <p:nvPicPr>
          <p:cNvPr id="5" name="Picture 5">
            <a:extLst>
              <a:ext uri="{FF2B5EF4-FFF2-40B4-BE49-F238E27FC236}">
                <a16:creationId xmlns:a16="http://schemas.microsoft.com/office/drawing/2014/main" id="{EE11C72E-9129-6143-95B9-B83E6323062D}"/>
              </a:ext>
            </a:extLst>
          </p:cNvPr>
          <p:cNvPicPr>
            <a:picLocks noChangeAspect="1"/>
          </p:cNvPicPr>
          <p:nvPr/>
        </p:nvPicPr>
        <p:blipFill>
          <a:blip r:embed="rId2"/>
          <a:stretch>
            <a:fillRect/>
          </a:stretch>
        </p:blipFill>
        <p:spPr>
          <a:xfrm>
            <a:off x="7685078" y="2015732"/>
            <a:ext cx="4099891" cy="3912249"/>
          </a:xfrm>
          <a:prstGeom prst="rect">
            <a:avLst/>
          </a:prstGeom>
        </p:spPr>
      </p:pic>
    </p:spTree>
    <p:extLst>
      <p:ext uri="{BB962C8B-B14F-4D97-AF65-F5344CB8AC3E}">
        <p14:creationId xmlns:p14="http://schemas.microsoft.com/office/powerpoint/2010/main" val="1947442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D2286A-10A2-BA43-B0BA-98D65136B300}"/>
              </a:ext>
            </a:extLst>
          </p:cNvPr>
          <p:cNvSpPr>
            <a:spLocks noGrp="1"/>
          </p:cNvSpPr>
          <p:nvPr>
            <p:ph idx="1"/>
          </p:nvPr>
        </p:nvSpPr>
        <p:spPr>
          <a:xfrm>
            <a:off x="905171" y="1047158"/>
            <a:ext cx="8927469" cy="4401439"/>
          </a:xfrm>
        </p:spPr>
        <p:txBody>
          <a:bodyPr>
            <a:normAutofit fontScale="85000" lnSpcReduction="10000"/>
          </a:bodyPr>
          <a:lstStyle/>
          <a:p>
            <a:pPr marL="0" indent="0">
              <a:buNone/>
            </a:pPr>
            <a:endParaRPr lang="en-GB">
              <a:solidFill>
                <a:schemeClr val="accent2"/>
              </a:solidFill>
            </a:endParaRPr>
          </a:p>
          <a:p>
            <a:pPr marL="0" indent="0">
              <a:buNone/>
            </a:pPr>
            <a:endParaRPr lang="en-GB">
              <a:solidFill>
                <a:schemeClr val="accent2"/>
              </a:solidFill>
            </a:endParaRPr>
          </a:p>
          <a:p>
            <a:pPr marL="0" indent="0">
              <a:buNone/>
            </a:pPr>
            <a:r>
              <a:rPr lang="en-GB" b="1">
                <a:solidFill>
                  <a:schemeClr val="accent2"/>
                </a:solidFill>
              </a:rPr>
              <a:t>CHEMICAL CONSTITUENTS : </a:t>
            </a:r>
          </a:p>
          <a:p>
            <a:r>
              <a:rPr lang="en-GB"/>
              <a:t>Essential oil from leaves contains methyl cinnamate , 1- linalool, terpinene, macinnamate, methyl chavicol, ocimeme, borneol, sambulene and safrole. </a:t>
            </a:r>
          </a:p>
          <a:p>
            <a:pPr marL="0" indent="0">
              <a:buNone/>
            </a:pPr>
            <a:r>
              <a:rPr lang="en-GB" b="1">
                <a:solidFill>
                  <a:schemeClr val="accent2"/>
                </a:solidFill>
              </a:rPr>
              <a:t>PART USED : </a:t>
            </a:r>
            <a:r>
              <a:rPr lang="en-GB"/>
              <a:t>leaves</a:t>
            </a:r>
            <a:r>
              <a:rPr lang="en-GB">
                <a:solidFill>
                  <a:schemeClr val="accent2"/>
                </a:solidFill>
              </a:rPr>
              <a:t> </a:t>
            </a:r>
          </a:p>
          <a:p>
            <a:pPr marL="0" indent="0">
              <a:buNone/>
            </a:pPr>
            <a:r>
              <a:rPr lang="en-GB" b="1">
                <a:solidFill>
                  <a:schemeClr val="accent2"/>
                </a:solidFill>
              </a:rPr>
              <a:t>USES : </a:t>
            </a:r>
            <a:r>
              <a:rPr lang="en-GB">
                <a:solidFill>
                  <a:schemeClr val="accent2"/>
                </a:solidFill>
              </a:rPr>
              <a:t> </a:t>
            </a:r>
            <a:r>
              <a:rPr lang="en-GB"/>
              <a:t>Tulsi can help cure fever.
Tulsi leaves are used to treat skin problems like acne, blackheads and premature ageing.
Tulsi is used to treat insect bites.
Tulsi is also used to treat heart disease and fever.
Tulsi is also used to treat respiratory problems.</a:t>
            </a:r>
            <a:endParaRPr lang="en-GB" b="1"/>
          </a:p>
        </p:txBody>
      </p:sp>
    </p:spTree>
    <p:extLst>
      <p:ext uri="{BB962C8B-B14F-4D97-AF65-F5344CB8AC3E}">
        <p14:creationId xmlns:p14="http://schemas.microsoft.com/office/powerpoint/2010/main" val="4210697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04217-02C2-6143-92F1-3021E5BF8EF9}"/>
              </a:ext>
            </a:extLst>
          </p:cNvPr>
          <p:cNvSpPr>
            <a:spLocks noGrp="1"/>
          </p:cNvSpPr>
          <p:nvPr>
            <p:ph type="title"/>
          </p:nvPr>
        </p:nvSpPr>
        <p:spPr/>
        <p:txBody>
          <a:bodyPr/>
          <a:lstStyle/>
          <a:p>
            <a:r>
              <a:rPr lang="en-GB"/>
              <a:t>MAJOR ayurvedic formulations: </a:t>
            </a:r>
            <a:endParaRPr lang="en-US"/>
          </a:p>
        </p:txBody>
      </p:sp>
      <p:sp>
        <p:nvSpPr>
          <p:cNvPr id="3" name="Content Placeholder 2">
            <a:extLst>
              <a:ext uri="{FF2B5EF4-FFF2-40B4-BE49-F238E27FC236}">
                <a16:creationId xmlns:a16="http://schemas.microsoft.com/office/drawing/2014/main" id="{43D7A868-2CBC-3541-8E1A-84FB2C9703EC}"/>
              </a:ext>
            </a:extLst>
          </p:cNvPr>
          <p:cNvSpPr>
            <a:spLocks noGrp="1"/>
          </p:cNvSpPr>
          <p:nvPr>
            <p:ph idx="1"/>
          </p:nvPr>
        </p:nvSpPr>
        <p:spPr/>
        <p:txBody>
          <a:bodyPr/>
          <a:lstStyle/>
          <a:p>
            <a:r>
              <a:rPr lang="en-GB"/>
              <a:t>  Shankhpushpi oil, Honey tus, Herbollin Tablet. Pathrina Tablets, Tomset Capsule, Vilwadi Gulika Shwasahara Kashaya, Chemparathyadi Keram, MaktadiMahanjana, Bala Thailam and Dayal Tailam.</a:t>
            </a:r>
            <a:endParaRPr lang="en-US"/>
          </a:p>
        </p:txBody>
      </p:sp>
    </p:spTree>
    <p:extLst>
      <p:ext uri="{BB962C8B-B14F-4D97-AF65-F5344CB8AC3E}">
        <p14:creationId xmlns:p14="http://schemas.microsoft.com/office/powerpoint/2010/main" val="228453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997B3-71A2-1A40-9BEB-EC94618FB55F}"/>
              </a:ext>
            </a:extLst>
          </p:cNvPr>
          <p:cNvSpPr>
            <a:spLocks noGrp="1"/>
          </p:cNvSpPr>
          <p:nvPr>
            <p:ph type="title"/>
          </p:nvPr>
        </p:nvSpPr>
        <p:spPr/>
        <p:txBody>
          <a:bodyPr/>
          <a:lstStyle/>
          <a:p>
            <a:r>
              <a:rPr lang="en-GB" b="1">
                <a:solidFill>
                  <a:schemeClr val="accent1"/>
                </a:solidFill>
              </a:rPr>
              <a:t>2.   Tinospora cordifolia </a:t>
            </a:r>
            <a:endParaRPr lang="en-US" b="1">
              <a:solidFill>
                <a:schemeClr val="accent1"/>
              </a:solidFill>
            </a:endParaRPr>
          </a:p>
        </p:txBody>
      </p:sp>
      <p:sp>
        <p:nvSpPr>
          <p:cNvPr id="3" name="Content Placeholder 2">
            <a:extLst>
              <a:ext uri="{FF2B5EF4-FFF2-40B4-BE49-F238E27FC236}">
                <a16:creationId xmlns:a16="http://schemas.microsoft.com/office/drawing/2014/main" id="{D2C7C76B-0D47-3747-B05F-6DEB1B6DA59B}"/>
              </a:ext>
            </a:extLst>
          </p:cNvPr>
          <p:cNvSpPr>
            <a:spLocks noGrp="1"/>
          </p:cNvSpPr>
          <p:nvPr>
            <p:ph idx="1"/>
          </p:nvPr>
        </p:nvSpPr>
        <p:spPr>
          <a:xfrm>
            <a:off x="1451580" y="2015732"/>
            <a:ext cx="5695950" cy="3450613"/>
          </a:xfrm>
        </p:spPr>
        <p:txBody>
          <a:bodyPr>
            <a:normAutofit fontScale="92500"/>
          </a:bodyPr>
          <a:lstStyle/>
          <a:p>
            <a:r>
              <a:rPr lang="en-GB"/>
              <a:t>English names : Heartleaf moonseed, Indian tinospora.</a:t>
            </a:r>
          </a:p>
          <a:p>
            <a:r>
              <a:rPr lang="en-GB"/>
              <a:t> Indian names: Giloy, Gulancha (Hindi), Guduchi, Amritavalli.
Family: Menispermaceae.</a:t>
            </a:r>
          </a:p>
          <a:p>
            <a:pPr marL="0" indent="0">
              <a:buNone/>
            </a:pPr>
            <a:r>
              <a:rPr lang="en-GB"/>
              <a:t>Plant is commonly known as Giloe which is a Hindu mythological term that refers to the heavenly elixir that has saved celestial beings from old age and kept them eternally young . It is also found in Burma and Sri Lanka.</a:t>
            </a:r>
            <a:endParaRPr lang="en-US"/>
          </a:p>
        </p:txBody>
      </p:sp>
      <p:pic>
        <p:nvPicPr>
          <p:cNvPr id="4" name="Picture 4">
            <a:extLst>
              <a:ext uri="{FF2B5EF4-FFF2-40B4-BE49-F238E27FC236}">
                <a16:creationId xmlns:a16="http://schemas.microsoft.com/office/drawing/2014/main" id="{99D3D8AB-8EA5-B44D-8D6F-635D1C99AF4F}"/>
              </a:ext>
            </a:extLst>
          </p:cNvPr>
          <p:cNvPicPr>
            <a:picLocks noChangeAspect="1"/>
          </p:cNvPicPr>
          <p:nvPr/>
        </p:nvPicPr>
        <p:blipFill>
          <a:blip r:embed="rId2"/>
          <a:stretch>
            <a:fillRect/>
          </a:stretch>
        </p:blipFill>
        <p:spPr>
          <a:xfrm>
            <a:off x="7081630" y="1942496"/>
            <a:ext cx="5057065" cy="2758600"/>
          </a:xfrm>
          <a:prstGeom prst="rect">
            <a:avLst/>
          </a:prstGeom>
        </p:spPr>
      </p:pic>
    </p:spTree>
    <p:extLst>
      <p:ext uri="{BB962C8B-B14F-4D97-AF65-F5344CB8AC3E}">
        <p14:creationId xmlns:p14="http://schemas.microsoft.com/office/powerpoint/2010/main" val="374666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B11B-B551-0240-9812-2513E6CF158F}"/>
              </a:ext>
            </a:extLst>
          </p:cNvPr>
          <p:cNvSpPr>
            <a:spLocks noGrp="1"/>
          </p:cNvSpPr>
          <p:nvPr>
            <p:ph type="title"/>
          </p:nvPr>
        </p:nvSpPr>
        <p:spPr/>
        <p:txBody>
          <a:bodyPr/>
          <a:lstStyle/>
          <a:p>
            <a:r>
              <a:rPr lang="en-GB"/>
              <a:t>Morphology </a:t>
            </a:r>
            <a:endParaRPr lang="en-US"/>
          </a:p>
        </p:txBody>
      </p:sp>
      <p:sp>
        <p:nvSpPr>
          <p:cNvPr id="3" name="Content Placeholder 2">
            <a:extLst>
              <a:ext uri="{FF2B5EF4-FFF2-40B4-BE49-F238E27FC236}">
                <a16:creationId xmlns:a16="http://schemas.microsoft.com/office/drawing/2014/main" id="{5C9EE099-7218-F341-9203-399890F64158}"/>
              </a:ext>
            </a:extLst>
          </p:cNvPr>
          <p:cNvSpPr>
            <a:spLocks noGrp="1"/>
          </p:cNvSpPr>
          <p:nvPr>
            <p:ph idx="1"/>
          </p:nvPr>
        </p:nvSpPr>
        <p:spPr>
          <a:xfrm>
            <a:off x="1451579" y="2015732"/>
            <a:ext cx="7529135" cy="3450613"/>
          </a:xfrm>
        </p:spPr>
        <p:txBody>
          <a:bodyPr>
            <a:normAutofit lnSpcReduction="10000"/>
          </a:bodyPr>
          <a:lstStyle/>
          <a:p>
            <a:r>
              <a:rPr lang="en-GB"/>
              <a:t>Stem and branches are specked with white vertical lenticels. </a:t>
            </a:r>
          </a:p>
          <a:p>
            <a:r>
              <a:rPr lang="en-GB"/>
              <a:t>Bark is grey-brown or creamy white, warty, papery thin, and peels off easily. </a:t>
            </a:r>
          </a:p>
          <a:p>
            <a:r>
              <a:rPr lang="en-GB"/>
              <a:t>Leaves are 5–15 cm, ovate, and acute. They are membranous when young but become more or less leathery with age.</a:t>
            </a:r>
          </a:p>
          <a:p>
            <a:r>
              <a:rPr lang="en-GB"/>
              <a:t>The seeds are curved.</a:t>
            </a:r>
          </a:p>
          <a:p>
            <a:r>
              <a:rPr lang="en-GB"/>
              <a:t>Flowers are fleshy and single seeded and grows during summer and fruits occur during winter.</a:t>
            </a:r>
            <a:endParaRPr lang="en-US"/>
          </a:p>
        </p:txBody>
      </p:sp>
      <p:pic>
        <p:nvPicPr>
          <p:cNvPr id="4" name="Picture 4">
            <a:extLst>
              <a:ext uri="{FF2B5EF4-FFF2-40B4-BE49-F238E27FC236}">
                <a16:creationId xmlns:a16="http://schemas.microsoft.com/office/drawing/2014/main" id="{5FEF8AE6-D241-7B48-A52A-27ED45181CB4}"/>
              </a:ext>
            </a:extLst>
          </p:cNvPr>
          <p:cNvPicPr>
            <a:picLocks noChangeAspect="1"/>
          </p:cNvPicPr>
          <p:nvPr/>
        </p:nvPicPr>
        <p:blipFill>
          <a:blip r:embed="rId2"/>
          <a:stretch>
            <a:fillRect/>
          </a:stretch>
        </p:blipFill>
        <p:spPr>
          <a:xfrm>
            <a:off x="9092704" y="2095500"/>
            <a:ext cx="2674516" cy="3635264"/>
          </a:xfrm>
          <a:prstGeom prst="rect">
            <a:avLst/>
          </a:prstGeom>
        </p:spPr>
      </p:pic>
    </p:spTree>
    <p:extLst>
      <p:ext uri="{BB962C8B-B14F-4D97-AF65-F5344CB8AC3E}">
        <p14:creationId xmlns:p14="http://schemas.microsoft.com/office/powerpoint/2010/main" val="1516831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A5E46D-4C7B-6045-9AF4-F86870D295F0}"/>
              </a:ext>
            </a:extLst>
          </p:cNvPr>
          <p:cNvSpPr>
            <a:spLocks noGrp="1"/>
          </p:cNvSpPr>
          <p:nvPr>
            <p:ph idx="1"/>
          </p:nvPr>
        </p:nvSpPr>
        <p:spPr>
          <a:xfrm>
            <a:off x="1224051" y="631354"/>
            <a:ext cx="10507081" cy="5287753"/>
          </a:xfrm>
        </p:spPr>
        <p:txBody>
          <a:bodyPr/>
          <a:lstStyle/>
          <a:p>
            <a:pPr marL="0" indent="0">
              <a:buNone/>
            </a:pPr>
            <a:endParaRPr lang="en-GB" b="1"/>
          </a:p>
          <a:p>
            <a:pPr marL="0" indent="0">
              <a:buNone/>
            </a:pPr>
            <a:r>
              <a:rPr lang="en-GB" b="1">
                <a:solidFill>
                  <a:schemeClr val="accent2"/>
                </a:solidFill>
              </a:rPr>
              <a:t>CHEMICAL CONSTITUENTS : </a:t>
            </a:r>
          </a:p>
          <a:p>
            <a:pPr marL="0" indent="0">
              <a:buNone/>
            </a:pPr>
            <a:endParaRPr lang="en-GB" b="1"/>
          </a:p>
          <a:p>
            <a:pPr marL="0" indent="0">
              <a:buNone/>
            </a:pPr>
            <a:r>
              <a:rPr lang="en-GB"/>
              <a:t>Therapeutic properties attributed to giloin, giloinin, gilosterol and berberine (stem bark), tinosporin tinosporom. Tinosporol, tinosporic acid, tinosporaside. Cordifolide and a furanoid diterpenc idetitical with columbin clerodane clerodane furanoditerpene 1. II. III. IV (plant). </a:t>
            </a:r>
          </a:p>
          <a:p>
            <a:r>
              <a:rPr lang="en-GB" b="1">
                <a:solidFill>
                  <a:schemeClr val="accent2"/>
                </a:solidFill>
              </a:rPr>
              <a:t>PART USED </a:t>
            </a:r>
            <a:r>
              <a:rPr lang="en-GB" b="1"/>
              <a:t>: </a:t>
            </a:r>
            <a:r>
              <a:rPr lang="en-GB"/>
              <a:t>stem</a:t>
            </a:r>
          </a:p>
          <a:p>
            <a:r>
              <a:rPr lang="en-GB" b="1">
                <a:solidFill>
                  <a:schemeClr val="accent2"/>
                </a:solidFill>
              </a:rPr>
              <a:t>USES</a:t>
            </a:r>
            <a:r>
              <a:rPr lang="en-GB" b="1"/>
              <a:t> : </a:t>
            </a:r>
            <a:r>
              <a:rPr lang="en-GB"/>
              <a:t>Tinospora cordifolia has an importance in traditional ayurvedic medicine used for ages in the treatment of fever, jaundice, chronic diarrhea, cancer, dysentery, bone fracture, pain, asthuma, skin disease, poisonous</a:t>
            </a:r>
            <a:r>
              <a:rPr lang="en-GB" b="1"/>
              <a:t> </a:t>
            </a:r>
            <a:r>
              <a:rPr lang="en-GB"/>
              <a:t>insect, snake bite, eye disorders.</a:t>
            </a:r>
          </a:p>
        </p:txBody>
      </p:sp>
    </p:spTree>
    <p:extLst>
      <p:ext uri="{BB962C8B-B14F-4D97-AF65-F5344CB8AC3E}">
        <p14:creationId xmlns:p14="http://schemas.microsoft.com/office/powerpoint/2010/main" val="48915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3CED6-7A83-A747-BCD3-CBA2F8FFF8D0}"/>
              </a:ext>
            </a:extLst>
          </p:cNvPr>
          <p:cNvSpPr>
            <a:spLocks noGrp="1"/>
          </p:cNvSpPr>
          <p:nvPr>
            <p:ph type="title"/>
          </p:nvPr>
        </p:nvSpPr>
        <p:spPr/>
        <p:txBody>
          <a:bodyPr/>
          <a:lstStyle/>
          <a:p>
            <a:r>
              <a:rPr lang="en-GB"/>
              <a:t>MAJOR ayurvedic formulations : </a:t>
            </a:r>
            <a:br>
              <a:rPr lang="en-GB"/>
            </a:br>
            <a:endParaRPr lang="en-US"/>
          </a:p>
        </p:txBody>
      </p:sp>
      <p:sp>
        <p:nvSpPr>
          <p:cNvPr id="3" name="Content Placeholder 2">
            <a:extLst>
              <a:ext uri="{FF2B5EF4-FFF2-40B4-BE49-F238E27FC236}">
                <a16:creationId xmlns:a16="http://schemas.microsoft.com/office/drawing/2014/main" id="{59555B9C-5EA7-B746-BC67-ADBAE90B3B17}"/>
              </a:ext>
            </a:extLst>
          </p:cNvPr>
          <p:cNvSpPr>
            <a:spLocks noGrp="1"/>
          </p:cNvSpPr>
          <p:nvPr>
            <p:ph idx="1"/>
          </p:nvPr>
        </p:nvSpPr>
        <p:spPr/>
        <p:txBody>
          <a:bodyPr/>
          <a:lstStyle/>
          <a:p>
            <a:r>
              <a:rPr lang="en-GB"/>
              <a:t>Amritaastaka- kwatha, Amritasava , Giloyasatva, Rheumallin tablets , Triguni plus tablets , Kaishore-guggulu. Sudarshan- churna .</a:t>
            </a:r>
            <a:endParaRPr lang="en-US"/>
          </a:p>
        </p:txBody>
      </p:sp>
    </p:spTree>
    <p:extLst>
      <p:ext uri="{BB962C8B-B14F-4D97-AF65-F5344CB8AC3E}">
        <p14:creationId xmlns:p14="http://schemas.microsoft.com/office/powerpoint/2010/main" val="3225461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A04F-120B-0940-ABD1-459F847E215A}"/>
              </a:ext>
            </a:extLst>
          </p:cNvPr>
          <p:cNvSpPr>
            <a:spLocks noGrp="1"/>
          </p:cNvSpPr>
          <p:nvPr>
            <p:ph type="title"/>
          </p:nvPr>
        </p:nvSpPr>
        <p:spPr/>
        <p:txBody>
          <a:bodyPr/>
          <a:lstStyle/>
          <a:p>
            <a:r>
              <a:rPr lang="en-GB" b="1">
                <a:solidFill>
                  <a:schemeClr val="accent1"/>
                </a:solidFill>
              </a:rPr>
              <a:t>3.  ALOEVERA</a:t>
            </a:r>
            <a:endParaRPr lang="en-US" b="1">
              <a:solidFill>
                <a:schemeClr val="accent1"/>
              </a:solidFill>
            </a:endParaRPr>
          </a:p>
        </p:txBody>
      </p:sp>
      <p:sp>
        <p:nvSpPr>
          <p:cNvPr id="3" name="Content Placeholder 2">
            <a:extLst>
              <a:ext uri="{FF2B5EF4-FFF2-40B4-BE49-F238E27FC236}">
                <a16:creationId xmlns:a16="http://schemas.microsoft.com/office/drawing/2014/main" id="{19B4920F-4F17-9245-AEC6-5D23A3BFA8EA}"/>
              </a:ext>
            </a:extLst>
          </p:cNvPr>
          <p:cNvSpPr>
            <a:spLocks noGrp="1"/>
          </p:cNvSpPr>
          <p:nvPr>
            <p:ph idx="1"/>
          </p:nvPr>
        </p:nvSpPr>
        <p:spPr/>
        <p:txBody>
          <a:bodyPr/>
          <a:lstStyle/>
          <a:p>
            <a:pPr marL="0" indent="0">
              <a:buNone/>
            </a:pPr>
            <a:r>
              <a:rPr lang="en-GB">
                <a:solidFill>
                  <a:schemeClr val="accent4"/>
                </a:solidFill>
              </a:rPr>
              <a:t>( Synonym : A. Barbadensis)</a:t>
            </a:r>
          </a:p>
          <a:p>
            <a:pPr marL="0" indent="0">
              <a:buNone/>
            </a:pPr>
            <a:r>
              <a:rPr lang="en-GB"/>
              <a:t>English names : Indian aloe</a:t>
            </a:r>
          </a:p>
          <a:p>
            <a:pPr marL="0" indent="0">
              <a:buNone/>
            </a:pPr>
            <a:r>
              <a:rPr lang="en-GB"/>
              <a:t>Indian names :  Kumari, Gritkumari, Kumari</a:t>
            </a:r>
          </a:p>
          <a:p>
            <a:pPr marL="0" indent="0">
              <a:buNone/>
            </a:pPr>
            <a:r>
              <a:rPr lang="en-GB"/>
              <a:t>Family :  Asphodelacese</a:t>
            </a:r>
            <a:endParaRPr lang="en-US"/>
          </a:p>
        </p:txBody>
      </p:sp>
      <p:pic>
        <p:nvPicPr>
          <p:cNvPr id="4" name="Picture 4">
            <a:extLst>
              <a:ext uri="{FF2B5EF4-FFF2-40B4-BE49-F238E27FC236}">
                <a16:creationId xmlns:a16="http://schemas.microsoft.com/office/drawing/2014/main" id="{E31E4181-706F-8C4C-A1F2-15F014A638D2}"/>
              </a:ext>
            </a:extLst>
          </p:cNvPr>
          <p:cNvPicPr>
            <a:picLocks noChangeAspect="1"/>
          </p:cNvPicPr>
          <p:nvPr/>
        </p:nvPicPr>
        <p:blipFill>
          <a:blip r:embed="rId2"/>
          <a:stretch>
            <a:fillRect/>
          </a:stretch>
        </p:blipFill>
        <p:spPr>
          <a:xfrm>
            <a:off x="6777479" y="2103264"/>
            <a:ext cx="4277375" cy="3275547"/>
          </a:xfrm>
          <a:prstGeom prst="rect">
            <a:avLst/>
          </a:prstGeom>
        </p:spPr>
      </p:pic>
    </p:spTree>
    <p:extLst>
      <p:ext uri="{BB962C8B-B14F-4D97-AF65-F5344CB8AC3E}">
        <p14:creationId xmlns:p14="http://schemas.microsoft.com/office/powerpoint/2010/main" val="1886134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E52A9-8AFB-7C4E-AC2C-91FD0FB30424}"/>
              </a:ext>
            </a:extLst>
          </p:cNvPr>
          <p:cNvSpPr>
            <a:spLocks noGrp="1"/>
          </p:cNvSpPr>
          <p:nvPr>
            <p:ph type="title"/>
          </p:nvPr>
        </p:nvSpPr>
        <p:spPr/>
        <p:txBody>
          <a:bodyPr/>
          <a:lstStyle/>
          <a:p>
            <a:r>
              <a:rPr lang="en-GB" b="1"/>
              <a:t>Morphology</a:t>
            </a:r>
            <a:endParaRPr lang="en-US" b="1"/>
          </a:p>
        </p:txBody>
      </p:sp>
      <p:sp>
        <p:nvSpPr>
          <p:cNvPr id="3" name="Content Placeholder 2">
            <a:extLst>
              <a:ext uri="{FF2B5EF4-FFF2-40B4-BE49-F238E27FC236}">
                <a16:creationId xmlns:a16="http://schemas.microsoft.com/office/drawing/2014/main" id="{F5846062-EA1C-4349-B26E-413F43DB55B4}"/>
              </a:ext>
            </a:extLst>
          </p:cNvPr>
          <p:cNvSpPr>
            <a:spLocks noGrp="1"/>
          </p:cNvSpPr>
          <p:nvPr>
            <p:ph idx="1"/>
          </p:nvPr>
        </p:nvSpPr>
        <p:spPr>
          <a:xfrm>
            <a:off x="439917" y="1833752"/>
            <a:ext cx="7546883" cy="4094229"/>
          </a:xfrm>
        </p:spPr>
        <p:txBody>
          <a:bodyPr/>
          <a:lstStyle/>
          <a:p>
            <a:r>
              <a:rPr lang="en-GB"/>
              <a:t>It is an stem less or short stemmed plant. It grows upto 60-100 cm of height.</a:t>
            </a:r>
          </a:p>
          <a:p>
            <a:r>
              <a:rPr lang="en-GB"/>
              <a:t> Its leaves are thick and fleshy. They may be green to grey- green in color</a:t>
            </a:r>
          </a:p>
          <a:p>
            <a:r>
              <a:rPr lang="en-GB"/>
              <a:t>The flowers are yelllow or orange, about 2.5 cm long , produced on a spike up to 90cm tall.</a:t>
            </a:r>
          </a:p>
          <a:p>
            <a:r>
              <a:rPr lang="en-GB"/>
              <a:t>Fruits are cylindrical or ellipsoid- oblong, loculicidal, capsule.</a:t>
            </a:r>
          </a:p>
          <a:p>
            <a:r>
              <a:rPr lang="en-GB"/>
              <a:t>The flowers are produced in summer on a spike, each flower pendulous, with a yellow tubular corolla </a:t>
            </a:r>
          </a:p>
        </p:txBody>
      </p:sp>
      <p:pic>
        <p:nvPicPr>
          <p:cNvPr id="4" name="Picture 4">
            <a:extLst>
              <a:ext uri="{FF2B5EF4-FFF2-40B4-BE49-F238E27FC236}">
                <a16:creationId xmlns:a16="http://schemas.microsoft.com/office/drawing/2014/main" id="{874E2F0B-158C-9E4E-B943-77CBC037DCAB}"/>
              </a:ext>
            </a:extLst>
          </p:cNvPr>
          <p:cNvPicPr>
            <a:picLocks noChangeAspect="1"/>
          </p:cNvPicPr>
          <p:nvPr/>
        </p:nvPicPr>
        <p:blipFill>
          <a:blip r:embed="rId2"/>
          <a:stretch>
            <a:fillRect/>
          </a:stretch>
        </p:blipFill>
        <p:spPr>
          <a:xfrm>
            <a:off x="7986800" y="2484783"/>
            <a:ext cx="3978263" cy="3159224"/>
          </a:xfrm>
          <a:prstGeom prst="rect">
            <a:avLst/>
          </a:prstGeom>
        </p:spPr>
      </p:pic>
    </p:spTree>
    <p:extLst>
      <p:ext uri="{BB962C8B-B14F-4D97-AF65-F5344CB8AC3E}">
        <p14:creationId xmlns:p14="http://schemas.microsoft.com/office/powerpoint/2010/main" val="344752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5CC9AE-F4C5-9E48-8F1A-D6456E231706}"/>
              </a:ext>
            </a:extLst>
          </p:cNvPr>
          <p:cNvSpPr>
            <a:spLocks noGrp="1"/>
          </p:cNvSpPr>
          <p:nvPr>
            <p:ph idx="1"/>
          </p:nvPr>
        </p:nvSpPr>
        <p:spPr>
          <a:xfrm>
            <a:off x="1294362" y="1366630"/>
            <a:ext cx="9603275" cy="4561175"/>
          </a:xfrm>
        </p:spPr>
        <p:txBody>
          <a:bodyPr>
            <a:normAutofit/>
          </a:bodyPr>
          <a:lstStyle/>
          <a:p>
            <a:pPr marL="0" indent="0">
              <a:buNone/>
            </a:pPr>
            <a:r>
              <a:rPr lang="en-GB" b="1">
                <a:solidFill>
                  <a:schemeClr val="accent2"/>
                </a:solidFill>
              </a:rPr>
              <a:t>Chemical  constituents  </a:t>
            </a:r>
          </a:p>
          <a:p>
            <a:pPr marL="0" indent="0">
              <a:buNone/>
            </a:pPr>
            <a:r>
              <a:rPr lang="en-GB"/>
              <a:t>Chief constitutents are barbaloin, aloesin , aloesone, B- barboline, aloeanodin.</a:t>
            </a:r>
          </a:p>
          <a:p>
            <a:pPr marL="0" indent="0">
              <a:buNone/>
            </a:pPr>
            <a:r>
              <a:rPr lang="en-GB">
                <a:solidFill>
                  <a:schemeClr val="accent2"/>
                </a:solidFill>
              </a:rPr>
              <a:t>Part used : </a:t>
            </a:r>
            <a:r>
              <a:rPr lang="en-GB"/>
              <a:t>Leaves</a:t>
            </a:r>
          </a:p>
          <a:p>
            <a:pPr marL="0" indent="0">
              <a:buNone/>
            </a:pPr>
            <a:r>
              <a:rPr lang="en-GB">
                <a:solidFill>
                  <a:schemeClr val="accent2"/>
                </a:solidFill>
              </a:rPr>
              <a:t>Uses : </a:t>
            </a:r>
          </a:p>
          <a:p>
            <a:pPr marL="0" indent="0">
              <a:buNone/>
            </a:pPr>
            <a:r>
              <a:rPr lang="en-GB"/>
              <a:t>Soothes Burns and Heals Wounds. Whether it’s sunburn, burns, cuts and scraps aloe is the best.  Reduces Arthritic Swelling. 
Heals Psoriasis Lesions. Gum Infections. . Eye irritations and injuries.Strains and sprains. L</a:t>
            </a:r>
            <a:r>
              <a:rPr lang="en-GB" i="1"/>
              <a:t>ung </a:t>
            </a:r>
            <a:r>
              <a:rPr lang="en-GB"/>
              <a:t>congestion</a:t>
            </a:r>
            <a:r>
              <a:rPr lang="en-GB" i="1"/>
              <a:t>.</a:t>
            </a:r>
          </a:p>
          <a:p>
            <a:pPr marL="0" indent="0">
              <a:buNone/>
            </a:pPr>
            <a:r>
              <a:rPr lang="en-GB"/>
              <a:t>Used in products such as makeup , tissues, moisturizer, soaps, sunscreens, incense, shaving cream and shampoos.</a:t>
            </a:r>
          </a:p>
          <a:p>
            <a:pPr marL="0" indent="0">
              <a:buNone/>
            </a:pPr>
            <a:endParaRPr lang="en-GB" b="1" i="1">
              <a:solidFill>
                <a:schemeClr val="accent2"/>
              </a:solidFill>
            </a:endParaRPr>
          </a:p>
          <a:p>
            <a:pPr marL="0" indent="0">
              <a:buNone/>
            </a:pPr>
            <a:endParaRPr lang="en-GB" b="1" i="1">
              <a:solidFill>
                <a:schemeClr val="accent2"/>
              </a:solidFill>
            </a:endParaRPr>
          </a:p>
        </p:txBody>
      </p:sp>
    </p:spTree>
    <p:extLst>
      <p:ext uri="{BB962C8B-B14F-4D97-AF65-F5344CB8AC3E}">
        <p14:creationId xmlns:p14="http://schemas.microsoft.com/office/powerpoint/2010/main" val="3513566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869E1-3AED-914F-8448-CCF8605B44D2}"/>
              </a:ext>
            </a:extLst>
          </p:cNvPr>
          <p:cNvSpPr>
            <a:spLocks noGrp="1"/>
          </p:cNvSpPr>
          <p:nvPr>
            <p:ph type="title"/>
          </p:nvPr>
        </p:nvSpPr>
        <p:spPr>
          <a:xfrm>
            <a:off x="1451578" y="1248230"/>
            <a:ext cx="9603275" cy="1049235"/>
          </a:xfrm>
        </p:spPr>
        <p:txBody>
          <a:bodyPr/>
          <a:lstStyle/>
          <a:p>
            <a:r>
              <a:rPr lang="en-GB"/>
              <a:t>Major ayurvedic formulations: </a:t>
            </a:r>
            <a:br>
              <a:rPr lang="en-GB"/>
            </a:br>
            <a:endParaRPr lang="en-US"/>
          </a:p>
        </p:txBody>
      </p:sp>
      <p:sp>
        <p:nvSpPr>
          <p:cNvPr id="3" name="Content Placeholder 2">
            <a:extLst>
              <a:ext uri="{FF2B5EF4-FFF2-40B4-BE49-F238E27FC236}">
                <a16:creationId xmlns:a16="http://schemas.microsoft.com/office/drawing/2014/main" id="{70F645FF-47F5-4844-8F34-2C470FB0633E}"/>
              </a:ext>
            </a:extLst>
          </p:cNvPr>
          <p:cNvSpPr>
            <a:spLocks noGrp="1"/>
          </p:cNvSpPr>
          <p:nvPr>
            <p:ph idx="1"/>
          </p:nvPr>
        </p:nvSpPr>
        <p:spPr/>
        <p:txBody>
          <a:bodyPr/>
          <a:lstStyle/>
          <a:p>
            <a:pPr marL="0" indent="0">
              <a:buNone/>
            </a:pPr>
            <a:r>
              <a:rPr lang="en-GB"/>
              <a:t>Aloes compound, Bringamaladi,  Cukkumtipalyadi gutika, Kumaryadi –vati, Kumaryasava, Loharasayana, Rajpravartin –vati.</a:t>
            </a:r>
            <a:endParaRPr lang="en-US"/>
          </a:p>
        </p:txBody>
      </p:sp>
    </p:spTree>
    <p:extLst>
      <p:ext uri="{BB962C8B-B14F-4D97-AF65-F5344CB8AC3E}">
        <p14:creationId xmlns:p14="http://schemas.microsoft.com/office/powerpoint/2010/main" val="3883764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E872A-36C6-FA44-A933-E0BB8A809B56}"/>
              </a:ext>
            </a:extLst>
          </p:cNvPr>
          <p:cNvSpPr>
            <a:spLocks noGrp="1"/>
          </p:cNvSpPr>
          <p:nvPr>
            <p:ph type="title"/>
          </p:nvPr>
        </p:nvSpPr>
        <p:spPr>
          <a:xfrm>
            <a:off x="1294362" y="1194985"/>
            <a:ext cx="9603275" cy="1049235"/>
          </a:xfrm>
        </p:spPr>
        <p:txBody>
          <a:bodyPr/>
          <a:lstStyle/>
          <a:p>
            <a:r>
              <a:rPr lang="en-GB">
                <a:solidFill>
                  <a:schemeClr val="accent1"/>
                </a:solidFill>
              </a:rPr>
              <a:t>4. Rauvolfia  Serpentina :</a:t>
            </a:r>
            <a:br>
              <a:rPr lang="en-GB">
                <a:solidFill>
                  <a:schemeClr val="accent1"/>
                </a:solidFill>
              </a:rPr>
            </a:br>
            <a:endParaRPr lang="en-US">
              <a:solidFill>
                <a:schemeClr val="accent1"/>
              </a:solidFill>
            </a:endParaRPr>
          </a:p>
        </p:txBody>
      </p:sp>
      <p:sp>
        <p:nvSpPr>
          <p:cNvPr id="3" name="Content Placeholder 2">
            <a:extLst>
              <a:ext uri="{FF2B5EF4-FFF2-40B4-BE49-F238E27FC236}">
                <a16:creationId xmlns:a16="http://schemas.microsoft.com/office/drawing/2014/main" id="{33838E69-D0A6-714B-B3B2-8FE368D8F38A}"/>
              </a:ext>
            </a:extLst>
          </p:cNvPr>
          <p:cNvSpPr>
            <a:spLocks noGrp="1"/>
          </p:cNvSpPr>
          <p:nvPr>
            <p:ph idx="1"/>
          </p:nvPr>
        </p:nvSpPr>
        <p:spPr>
          <a:xfrm>
            <a:off x="1451580" y="2015732"/>
            <a:ext cx="6286744" cy="3450613"/>
          </a:xfrm>
        </p:spPr>
        <p:txBody>
          <a:bodyPr>
            <a:normAutofit/>
          </a:bodyPr>
          <a:lstStyle/>
          <a:p>
            <a:r>
              <a:rPr lang="en-GB"/>
              <a:t>English : Indian Snakeroot
Indian names : Chota chand, Dhaval barua, Sarpgandhi (Hindi),  Sarpgandha (Sanskrit)
Family :  Apocynaceae</a:t>
            </a:r>
            <a:endParaRPr lang="en-US"/>
          </a:p>
        </p:txBody>
      </p:sp>
      <p:pic>
        <p:nvPicPr>
          <p:cNvPr id="4" name="Picture 4">
            <a:extLst>
              <a:ext uri="{FF2B5EF4-FFF2-40B4-BE49-F238E27FC236}">
                <a16:creationId xmlns:a16="http://schemas.microsoft.com/office/drawing/2014/main" id="{1A716B0A-7BC1-6C40-A5EF-2A11B4C028B7}"/>
              </a:ext>
            </a:extLst>
          </p:cNvPr>
          <p:cNvPicPr>
            <a:picLocks noChangeAspect="1"/>
          </p:cNvPicPr>
          <p:nvPr/>
        </p:nvPicPr>
        <p:blipFill>
          <a:blip r:embed="rId2"/>
          <a:stretch>
            <a:fillRect/>
          </a:stretch>
        </p:blipFill>
        <p:spPr>
          <a:xfrm>
            <a:off x="7472096" y="2244220"/>
            <a:ext cx="3582759" cy="3222125"/>
          </a:xfrm>
          <a:prstGeom prst="rect">
            <a:avLst/>
          </a:prstGeom>
        </p:spPr>
      </p:pic>
    </p:spTree>
    <p:extLst>
      <p:ext uri="{BB962C8B-B14F-4D97-AF65-F5344CB8AC3E}">
        <p14:creationId xmlns:p14="http://schemas.microsoft.com/office/powerpoint/2010/main" val="3202799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6D43D-4F14-3F43-B589-92DFC1DA101D}"/>
              </a:ext>
            </a:extLst>
          </p:cNvPr>
          <p:cNvSpPr>
            <a:spLocks noGrp="1"/>
          </p:cNvSpPr>
          <p:nvPr>
            <p:ph type="title"/>
          </p:nvPr>
        </p:nvSpPr>
        <p:spPr>
          <a:xfrm>
            <a:off x="1451580" y="966497"/>
            <a:ext cx="9603275" cy="1049235"/>
          </a:xfrm>
        </p:spPr>
        <p:txBody>
          <a:bodyPr/>
          <a:lstStyle/>
          <a:p>
            <a:r>
              <a:rPr lang="en-GB" b="1"/>
              <a:t>Morphology: </a:t>
            </a:r>
            <a:endParaRPr lang="en-US" b="1"/>
          </a:p>
        </p:txBody>
      </p:sp>
      <p:sp>
        <p:nvSpPr>
          <p:cNvPr id="3" name="Content Placeholder 2">
            <a:extLst>
              <a:ext uri="{FF2B5EF4-FFF2-40B4-BE49-F238E27FC236}">
                <a16:creationId xmlns:a16="http://schemas.microsoft.com/office/drawing/2014/main" id="{E4248065-265B-B246-BBE4-16D5D7518F7B}"/>
              </a:ext>
            </a:extLst>
          </p:cNvPr>
          <p:cNvSpPr>
            <a:spLocks noGrp="1"/>
          </p:cNvSpPr>
          <p:nvPr>
            <p:ph idx="1"/>
          </p:nvPr>
        </p:nvSpPr>
        <p:spPr>
          <a:xfrm>
            <a:off x="1451579" y="2015732"/>
            <a:ext cx="7546883" cy="4037749"/>
          </a:xfrm>
        </p:spPr>
        <p:txBody>
          <a:bodyPr>
            <a:normAutofit fontScale="77500" lnSpcReduction="20000"/>
          </a:bodyPr>
          <a:lstStyle/>
          <a:p>
            <a:pPr marL="0" indent="0">
              <a:buNone/>
            </a:pPr>
            <a:r>
              <a:rPr lang="en-GB"/>
              <a:t>It is a perennial shrub.
• The roots of rauwolfia are rarely branched.
• The rootlets are 0.5-1mm in diameter.
• Pieces of rhizomes are recognised by a small central pith but it is closely resemble roots and sometimes they are attached to them small pieces of aerial stem.
• The external surface is grayish-yellow or light brown or brown in colour.
• Outer surface consist of wrinkles or longitudinal ridges with occasional scars of rootlets.
• Bark exfoliates readily or may leave patches of exposed wood.
• The drug composed of mostly small pieces which are 2-15 cm long and 3-22 mm in diameter.
• The shape of pieces are cylindrical, slightly tapering and tortuous.</a:t>
            </a:r>
            <a:endParaRPr lang="en-US"/>
          </a:p>
        </p:txBody>
      </p:sp>
      <p:pic>
        <p:nvPicPr>
          <p:cNvPr id="5" name="Picture 5">
            <a:extLst>
              <a:ext uri="{FF2B5EF4-FFF2-40B4-BE49-F238E27FC236}">
                <a16:creationId xmlns:a16="http://schemas.microsoft.com/office/drawing/2014/main" id="{51169C14-470E-A24E-A11F-39CC0BBB3CE5}"/>
              </a:ext>
            </a:extLst>
          </p:cNvPr>
          <p:cNvPicPr>
            <a:picLocks noChangeAspect="1"/>
          </p:cNvPicPr>
          <p:nvPr/>
        </p:nvPicPr>
        <p:blipFill>
          <a:blip r:embed="rId2"/>
          <a:stretch>
            <a:fillRect/>
          </a:stretch>
        </p:blipFill>
        <p:spPr>
          <a:xfrm>
            <a:off x="8448262" y="1954518"/>
            <a:ext cx="2972224" cy="4160176"/>
          </a:xfrm>
          <a:prstGeom prst="rect">
            <a:avLst/>
          </a:prstGeom>
        </p:spPr>
      </p:pic>
    </p:spTree>
    <p:extLst>
      <p:ext uri="{BB962C8B-B14F-4D97-AF65-F5344CB8AC3E}">
        <p14:creationId xmlns:p14="http://schemas.microsoft.com/office/powerpoint/2010/main" val="4061187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EA086B-F9A2-424C-80CE-8B03ED14A6AB}"/>
              </a:ext>
            </a:extLst>
          </p:cNvPr>
          <p:cNvSpPr>
            <a:spLocks noGrp="1"/>
          </p:cNvSpPr>
          <p:nvPr>
            <p:ph idx="1"/>
          </p:nvPr>
        </p:nvSpPr>
        <p:spPr>
          <a:xfrm>
            <a:off x="1451579" y="1153650"/>
            <a:ext cx="9603275" cy="4312696"/>
          </a:xfrm>
        </p:spPr>
        <p:txBody>
          <a:bodyPr>
            <a:normAutofit fontScale="92500"/>
          </a:bodyPr>
          <a:lstStyle/>
          <a:p>
            <a:pPr marL="0" indent="0">
              <a:buNone/>
            </a:pPr>
            <a:r>
              <a:rPr lang="en-GB">
                <a:solidFill>
                  <a:schemeClr val="accent2"/>
                </a:solidFill>
              </a:rPr>
              <a:t>Chemical constituents : </a:t>
            </a:r>
          </a:p>
          <a:p>
            <a:pPr marL="0" indent="0">
              <a:buNone/>
            </a:pPr>
            <a:endParaRPr lang="en-GB"/>
          </a:p>
          <a:p>
            <a:pPr marL="0" indent="0">
              <a:buNone/>
            </a:pPr>
            <a:r>
              <a:rPr lang="en-GB"/>
              <a:t>The chemical constituents of rauwolfia are alkaloids i.e. It consist of 40 types of alkaloids(about 0.7-2.4%).
• Also it contain phytosterol, fatty acids, unsaturated alcohols and sugars as chemical constituents.
• Reserpine and rescinnamine are alkaloids which have main therapeutical effect in rauwolfia.
• Also it contain indole alkaloids and iridoid glycoside,7- epiloganin, which is a new sucrose derivative.
• It also contain ajmaline and ajmalicine.</a:t>
            </a:r>
            <a:endParaRPr lang="en-US"/>
          </a:p>
        </p:txBody>
      </p:sp>
    </p:spTree>
    <p:extLst>
      <p:ext uri="{BB962C8B-B14F-4D97-AF65-F5344CB8AC3E}">
        <p14:creationId xmlns:p14="http://schemas.microsoft.com/office/powerpoint/2010/main" val="1059848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2F8FB4-1C7A-8849-A727-624E745A8983}"/>
              </a:ext>
            </a:extLst>
          </p:cNvPr>
          <p:cNvSpPr>
            <a:spLocks noGrp="1"/>
          </p:cNvSpPr>
          <p:nvPr>
            <p:ph idx="1"/>
          </p:nvPr>
        </p:nvSpPr>
        <p:spPr>
          <a:xfrm>
            <a:off x="1043364" y="926468"/>
            <a:ext cx="10439881" cy="5005063"/>
          </a:xfrm>
        </p:spPr>
        <p:txBody>
          <a:bodyPr>
            <a:normAutofit fontScale="92500" lnSpcReduction="10000"/>
          </a:bodyPr>
          <a:lstStyle/>
          <a:p>
            <a:pPr marL="0" indent="0">
              <a:buNone/>
            </a:pPr>
            <a:r>
              <a:rPr lang="en-GB">
                <a:solidFill>
                  <a:schemeClr val="accent2"/>
                </a:solidFill>
              </a:rPr>
              <a:t>Uses : </a:t>
            </a:r>
          </a:p>
          <a:p>
            <a:pPr marL="0" indent="0">
              <a:buNone/>
            </a:pPr>
            <a:r>
              <a:rPr lang="en-GB"/>
              <a:t>Rauwolfia is used in the treatment of systolic hypertension.
• It also used in certain neuropsychiatric disorders.
• Ajmalicine is isolated from rauwolfia which is used in the treatment of circulatory disease.
• It has the property of hypotensive and tranquillizer.
• It is also used in anxiety condition .
• It is used as sedative.
• It stimulates the central of peripheral nervous system.
• Its roots have the property of increase the utrine contraction.
• It is also used in the treatment of intestinal disorders and anthelminthic bitter tonic and febrifuge</a:t>
            </a:r>
          </a:p>
          <a:p>
            <a:pPr marL="0" indent="0">
              <a:buNone/>
            </a:pPr>
            <a:r>
              <a:rPr lang="en-GB"/>
              <a:t>.</a:t>
            </a:r>
            <a:endParaRPr lang="en-US"/>
          </a:p>
        </p:txBody>
      </p:sp>
    </p:spTree>
    <p:extLst>
      <p:ext uri="{BB962C8B-B14F-4D97-AF65-F5344CB8AC3E}">
        <p14:creationId xmlns:p14="http://schemas.microsoft.com/office/powerpoint/2010/main" val="2302951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553D-E47C-074B-8641-E0054439EB94}"/>
              </a:ext>
            </a:extLst>
          </p:cNvPr>
          <p:cNvSpPr>
            <a:spLocks noGrp="1"/>
          </p:cNvSpPr>
          <p:nvPr>
            <p:ph type="title"/>
          </p:nvPr>
        </p:nvSpPr>
        <p:spPr/>
        <p:txBody>
          <a:bodyPr/>
          <a:lstStyle/>
          <a:p>
            <a:r>
              <a:rPr lang="en-GB"/>
              <a:t>Major ayurvedic formulations :</a:t>
            </a:r>
            <a:endParaRPr lang="en-US"/>
          </a:p>
        </p:txBody>
      </p:sp>
      <p:sp>
        <p:nvSpPr>
          <p:cNvPr id="3" name="Content Placeholder 2">
            <a:extLst>
              <a:ext uri="{FF2B5EF4-FFF2-40B4-BE49-F238E27FC236}">
                <a16:creationId xmlns:a16="http://schemas.microsoft.com/office/drawing/2014/main" id="{18E1D672-AB64-6C48-8C12-21654F5F5F62}"/>
              </a:ext>
            </a:extLst>
          </p:cNvPr>
          <p:cNvSpPr>
            <a:spLocks noGrp="1"/>
          </p:cNvSpPr>
          <p:nvPr>
            <p:ph idx="1"/>
          </p:nvPr>
        </p:nvSpPr>
        <p:spPr/>
        <p:txBody>
          <a:bodyPr/>
          <a:lstStyle/>
          <a:p>
            <a:pPr marL="0" indent="0">
              <a:buNone/>
            </a:pPr>
            <a:r>
              <a:rPr lang="en-GB"/>
              <a:t>Bipasil tablets, cardostab tablets, Kamentose tablets, Sumanas tablet , Sarpgandha Ghanvati and Siledin tablets.</a:t>
            </a:r>
            <a:endParaRPr lang="en-US"/>
          </a:p>
        </p:txBody>
      </p:sp>
    </p:spTree>
    <p:extLst>
      <p:ext uri="{BB962C8B-B14F-4D97-AF65-F5344CB8AC3E}">
        <p14:creationId xmlns:p14="http://schemas.microsoft.com/office/powerpoint/2010/main" val="1064929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CA516-65FF-694D-8BD6-4FF6A5AD99A9}"/>
              </a:ext>
            </a:extLst>
          </p:cNvPr>
          <p:cNvSpPr>
            <a:spLocks noGrp="1"/>
          </p:cNvSpPr>
          <p:nvPr>
            <p:ph type="title"/>
          </p:nvPr>
        </p:nvSpPr>
        <p:spPr/>
        <p:txBody>
          <a:bodyPr/>
          <a:lstStyle/>
          <a:p>
            <a:r>
              <a:rPr lang="en-GB" b="1">
                <a:solidFill>
                  <a:schemeClr val="accent1"/>
                </a:solidFill>
              </a:rPr>
              <a:t>5.   Emblica officinalis </a:t>
            </a:r>
            <a:endParaRPr lang="en-US" b="1">
              <a:solidFill>
                <a:schemeClr val="accent1"/>
              </a:solidFill>
            </a:endParaRPr>
          </a:p>
        </p:txBody>
      </p:sp>
      <p:sp>
        <p:nvSpPr>
          <p:cNvPr id="3" name="Content Placeholder 2">
            <a:extLst>
              <a:ext uri="{FF2B5EF4-FFF2-40B4-BE49-F238E27FC236}">
                <a16:creationId xmlns:a16="http://schemas.microsoft.com/office/drawing/2014/main" id="{181EBA21-FFF0-7D41-867F-837521E4CA01}"/>
              </a:ext>
            </a:extLst>
          </p:cNvPr>
          <p:cNvSpPr>
            <a:spLocks noGrp="1"/>
          </p:cNvSpPr>
          <p:nvPr>
            <p:ph idx="1"/>
          </p:nvPr>
        </p:nvSpPr>
        <p:spPr/>
        <p:txBody>
          <a:bodyPr>
            <a:normAutofit/>
          </a:bodyPr>
          <a:lstStyle/>
          <a:p>
            <a:pPr marL="0" indent="0">
              <a:buNone/>
            </a:pPr>
            <a:r>
              <a:rPr lang="en-GB">
                <a:solidFill>
                  <a:schemeClr val="accent3"/>
                </a:solidFill>
              </a:rPr>
              <a:t>(Syn. : Phyllanthus emblica)</a:t>
            </a:r>
          </a:p>
          <a:p>
            <a:r>
              <a:rPr lang="en-GB"/>
              <a:t>English : Emblic myrobalan, Myrobalan, Amla
Indian names :  Amla (Hindi), Amalika, Amla, Amlaki (Sanskrit)
Family : Euphorbiaceae </a:t>
            </a:r>
          </a:p>
        </p:txBody>
      </p:sp>
      <p:pic>
        <p:nvPicPr>
          <p:cNvPr id="4" name="Picture 4">
            <a:extLst>
              <a:ext uri="{FF2B5EF4-FFF2-40B4-BE49-F238E27FC236}">
                <a16:creationId xmlns:a16="http://schemas.microsoft.com/office/drawing/2014/main" id="{E9FEB440-1CC4-FC47-A483-EA46F8A1B7E9}"/>
              </a:ext>
            </a:extLst>
          </p:cNvPr>
          <p:cNvPicPr>
            <a:picLocks noChangeAspect="1"/>
          </p:cNvPicPr>
          <p:nvPr/>
        </p:nvPicPr>
        <p:blipFill>
          <a:blip r:embed="rId2"/>
          <a:stretch>
            <a:fillRect/>
          </a:stretch>
        </p:blipFill>
        <p:spPr>
          <a:xfrm>
            <a:off x="7773820" y="1997169"/>
            <a:ext cx="3523935" cy="3788826"/>
          </a:xfrm>
          <a:prstGeom prst="rect">
            <a:avLst/>
          </a:prstGeom>
        </p:spPr>
      </p:pic>
    </p:spTree>
    <p:extLst>
      <p:ext uri="{BB962C8B-B14F-4D97-AF65-F5344CB8AC3E}">
        <p14:creationId xmlns:p14="http://schemas.microsoft.com/office/powerpoint/2010/main" val="1421712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62880-9942-3B4E-82D2-AC411E8A9AA1}"/>
              </a:ext>
            </a:extLst>
          </p:cNvPr>
          <p:cNvSpPr>
            <a:spLocks noGrp="1"/>
          </p:cNvSpPr>
          <p:nvPr>
            <p:ph type="title"/>
          </p:nvPr>
        </p:nvSpPr>
        <p:spPr/>
        <p:txBody>
          <a:bodyPr/>
          <a:lstStyle/>
          <a:p>
            <a:r>
              <a:rPr lang="en-GB"/>
              <a:t>Morphology : </a:t>
            </a:r>
            <a:endParaRPr lang="en-US"/>
          </a:p>
        </p:txBody>
      </p:sp>
      <p:sp>
        <p:nvSpPr>
          <p:cNvPr id="3" name="Content Placeholder 2">
            <a:extLst>
              <a:ext uri="{FF2B5EF4-FFF2-40B4-BE49-F238E27FC236}">
                <a16:creationId xmlns:a16="http://schemas.microsoft.com/office/drawing/2014/main" id="{9024EE3E-4265-C64B-8EB6-51095FC32916}"/>
              </a:ext>
            </a:extLst>
          </p:cNvPr>
          <p:cNvSpPr>
            <a:spLocks noGrp="1"/>
          </p:cNvSpPr>
          <p:nvPr>
            <p:ph idx="1"/>
          </p:nvPr>
        </p:nvSpPr>
        <p:spPr>
          <a:xfrm>
            <a:off x="881933" y="1995742"/>
            <a:ext cx="10919090" cy="3450613"/>
          </a:xfrm>
        </p:spPr>
        <p:txBody>
          <a:bodyPr>
            <a:normAutofit lnSpcReduction="10000"/>
          </a:bodyPr>
          <a:lstStyle/>
          <a:p>
            <a:r>
              <a:rPr lang="en-GB"/>
              <a:t>A small to medium sized deciduous tree of 8-18 m height with thin light grey bark exfoliating e small thin irregular flakes. </a:t>
            </a:r>
          </a:p>
          <a:p>
            <a:r>
              <a:rPr lang="en-GB"/>
              <a:t>Branchlet are alternate, superposed and more than 100 leaves are arranged on them. </a:t>
            </a:r>
          </a:p>
          <a:p>
            <a:r>
              <a:rPr lang="en-GB"/>
              <a:t>Leaves are simple. Light green, sub-sessile and appear along the branchlets.</a:t>
            </a:r>
          </a:p>
          <a:p>
            <a:r>
              <a:rPr lang="en-GB"/>
              <a:t> Flowers are greenish yellow, in axillary clusters, unisexual, males numerous on short slender pedicels, females few, subsessile, ovary 3-celled Flower starts appearing in the beginning of spring season. </a:t>
            </a:r>
          </a:p>
          <a:p>
            <a:r>
              <a:rPr lang="en-GB"/>
              <a:t>Fruits are globose, fleshy, pale yellow, with six obscure vertical furrows enclosing un trigonous seeds in 2-seeded 3 crustaceous cocci.</a:t>
            </a:r>
            <a:endParaRPr lang="en-US"/>
          </a:p>
        </p:txBody>
      </p:sp>
      <p:pic>
        <p:nvPicPr>
          <p:cNvPr id="4" name="Picture 4">
            <a:extLst>
              <a:ext uri="{FF2B5EF4-FFF2-40B4-BE49-F238E27FC236}">
                <a16:creationId xmlns:a16="http://schemas.microsoft.com/office/drawing/2014/main" id="{B16A1420-3A96-344C-8B23-B141A9E7B7B4}"/>
              </a:ext>
            </a:extLst>
          </p:cNvPr>
          <p:cNvPicPr>
            <a:picLocks noChangeAspect="1"/>
          </p:cNvPicPr>
          <p:nvPr/>
        </p:nvPicPr>
        <p:blipFill>
          <a:blip r:embed="rId2"/>
          <a:stretch>
            <a:fillRect/>
          </a:stretch>
        </p:blipFill>
        <p:spPr>
          <a:xfrm>
            <a:off x="6341478" y="340183"/>
            <a:ext cx="4398943" cy="1448416"/>
          </a:xfrm>
          <a:prstGeom prst="rect">
            <a:avLst/>
          </a:prstGeom>
        </p:spPr>
      </p:pic>
    </p:spTree>
    <p:extLst>
      <p:ext uri="{BB962C8B-B14F-4D97-AF65-F5344CB8AC3E}">
        <p14:creationId xmlns:p14="http://schemas.microsoft.com/office/powerpoint/2010/main" val="3680439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E09B61-270F-9D42-BD38-4817838BEE5E}"/>
              </a:ext>
            </a:extLst>
          </p:cNvPr>
          <p:cNvSpPr>
            <a:spLocks noGrp="1"/>
          </p:cNvSpPr>
          <p:nvPr>
            <p:ph idx="1"/>
          </p:nvPr>
        </p:nvSpPr>
        <p:spPr>
          <a:xfrm>
            <a:off x="1366629" y="1064908"/>
            <a:ext cx="10116615" cy="4295123"/>
          </a:xfrm>
        </p:spPr>
        <p:txBody>
          <a:bodyPr/>
          <a:lstStyle/>
          <a:p>
            <a:pPr marL="0" indent="0">
              <a:buNone/>
            </a:pPr>
            <a:r>
              <a:rPr lang="en-GB">
                <a:solidFill>
                  <a:schemeClr val="accent2"/>
                </a:solidFill>
              </a:rPr>
              <a:t>Chemical constituents : </a:t>
            </a:r>
          </a:p>
          <a:p>
            <a:pPr marL="0" indent="0">
              <a:buNone/>
            </a:pPr>
            <a:endParaRPr lang="en-GB">
              <a:solidFill>
                <a:schemeClr val="accent2"/>
              </a:solidFill>
            </a:endParaRPr>
          </a:p>
          <a:p>
            <a:pPr marL="0" indent="0">
              <a:buNone/>
            </a:pPr>
            <a:r>
              <a:rPr lang="en-GB"/>
              <a:t>Active constituents are due to tannins. Polyphenolic compounds 1, 3, 6-trigalloyl glucose terchebin, corialgin, ellagic acid, phyllantidine and phyllantine, terchebin (fruits, leaves), vit C. LAA.. Four other auxinsal, a3, a4, a5, two growth inhibitors R1 and R2. </a:t>
            </a:r>
          </a:p>
          <a:p>
            <a:pPr marL="0" indent="0">
              <a:buNone/>
            </a:pPr>
            <a:r>
              <a:rPr lang="en-GB">
                <a:solidFill>
                  <a:schemeClr val="accent2"/>
                </a:solidFill>
              </a:rPr>
              <a:t>PARTS USED:  </a:t>
            </a:r>
            <a:r>
              <a:rPr lang="en-GB"/>
              <a:t>Seed, fruit, leaves, bark and roots</a:t>
            </a:r>
            <a:r>
              <a:rPr lang="en-GB">
                <a:solidFill>
                  <a:schemeClr val="accent2"/>
                </a:solidFill>
              </a:rPr>
              <a:t>.</a:t>
            </a:r>
          </a:p>
        </p:txBody>
      </p:sp>
    </p:spTree>
    <p:extLst>
      <p:ext uri="{BB962C8B-B14F-4D97-AF65-F5344CB8AC3E}">
        <p14:creationId xmlns:p14="http://schemas.microsoft.com/office/powerpoint/2010/main" val="1484244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AB9B8C-58D1-864C-A720-3B53D890E095}"/>
              </a:ext>
            </a:extLst>
          </p:cNvPr>
          <p:cNvSpPr>
            <a:spLocks noGrp="1"/>
          </p:cNvSpPr>
          <p:nvPr>
            <p:ph idx="1"/>
          </p:nvPr>
        </p:nvSpPr>
        <p:spPr>
          <a:xfrm>
            <a:off x="1294362" y="1029410"/>
            <a:ext cx="9603275" cy="4188634"/>
          </a:xfrm>
        </p:spPr>
        <p:txBody>
          <a:bodyPr>
            <a:normAutofit fontScale="85000" lnSpcReduction="10000"/>
          </a:bodyPr>
          <a:lstStyle/>
          <a:p>
            <a:pPr marL="0" indent="0">
              <a:buNone/>
            </a:pPr>
            <a:r>
              <a:rPr lang="en-GB">
                <a:solidFill>
                  <a:schemeClr val="accent2"/>
                </a:solidFill>
              </a:rPr>
              <a:t>Uses : </a:t>
            </a:r>
          </a:p>
          <a:p>
            <a:pPr marL="0" indent="0">
              <a:buNone/>
            </a:pPr>
            <a:endParaRPr lang="en-GB">
              <a:solidFill>
                <a:schemeClr val="accent2"/>
              </a:solidFill>
            </a:endParaRPr>
          </a:p>
          <a:p>
            <a:pPr marL="0" indent="0">
              <a:buNone/>
            </a:pPr>
            <a:br>
              <a:rPr lang="en-GB" sz="1800" kern="1200">
                <a:effectLst/>
                <a:latin typeface="Gill Sans MT" panose="020B0502020104020203" pitchFamily="34" charset="0"/>
                <a:ea typeface="+mn-ea"/>
                <a:cs typeface="+mn-cs"/>
              </a:rPr>
            </a:br>
            <a:r>
              <a:rPr lang="en-GB"/>
              <a:t>It cures rheumatoid arthritis, inflammation, diabetes, indigestion, heartburn, balance vata, pita, and kapha. It is one of Triphala constituents. It is used in dandruff and hair loss. It is rich in antioxidants which help in restricting the growth of carcinogenic cells. It is a rich source of Vit. C and provide immunity to the body and helps in reducing flu and throat infection Fruit is used for the treatment of diarrhea: jaundice, and inflammation</a:t>
            </a:r>
          </a:p>
          <a:p>
            <a:pPr marL="0" indent="0">
              <a:buNone/>
            </a:pPr>
            <a:r>
              <a:rPr lang="en-GB">
                <a:solidFill>
                  <a:schemeClr val="accent2"/>
                </a:solidFill>
              </a:rPr>
              <a:t> </a:t>
            </a:r>
            <a:r>
              <a:rPr lang="en-GB" b="1"/>
              <a:t>Major Ayurvedic Formulations :  </a:t>
            </a:r>
            <a:r>
              <a:rPr lang="en-GB"/>
              <a:t>Agnitundi-vati, Ambalyadi-churn. Amlaki-churn, Amla-kyadi-churn. Amlaki-rasayan. Arogya vardhini. Brahma-rasayan, Brahmi-amal tail. Brahmyarasayana; fresh fruit pulp is the mainingredient of Chayavanprash, Sanjivani-vati, Triphala-churn, Triphala-Ghrit. Triphala-Karanjaadi
yog and Kabz-care.</a:t>
            </a:r>
          </a:p>
          <a:p>
            <a:pPr marL="0" indent="0">
              <a:buNone/>
            </a:pPr>
            <a:endParaRPr lang="en-GB">
              <a:solidFill>
                <a:schemeClr val="accent2"/>
              </a:solidFill>
            </a:endParaRPr>
          </a:p>
          <a:p>
            <a:pPr marL="0" indent="0">
              <a:buNone/>
            </a:pPr>
            <a:endParaRPr lang="en-GB"/>
          </a:p>
        </p:txBody>
      </p:sp>
    </p:spTree>
    <p:extLst>
      <p:ext uri="{BB962C8B-B14F-4D97-AF65-F5344CB8AC3E}">
        <p14:creationId xmlns:p14="http://schemas.microsoft.com/office/powerpoint/2010/main" val="3366873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611D8-0045-1643-8319-980FDC0EADB2}"/>
              </a:ext>
            </a:extLst>
          </p:cNvPr>
          <p:cNvSpPr>
            <a:spLocks noGrp="1"/>
          </p:cNvSpPr>
          <p:nvPr>
            <p:ph type="title"/>
          </p:nvPr>
        </p:nvSpPr>
        <p:spPr/>
        <p:txBody>
          <a:bodyPr/>
          <a:lstStyle/>
          <a:p>
            <a:r>
              <a:rPr lang="en-GB">
                <a:solidFill>
                  <a:schemeClr val="accent1"/>
                </a:solidFill>
              </a:rPr>
              <a:t>6.  </a:t>
            </a:r>
            <a:r>
              <a:rPr lang="en-GB" b="1">
                <a:solidFill>
                  <a:schemeClr val="accent1"/>
                </a:solidFill>
              </a:rPr>
              <a:t>Catharanthus roseus</a:t>
            </a:r>
            <a:endParaRPr lang="en-US">
              <a:solidFill>
                <a:schemeClr val="accent1"/>
              </a:solidFill>
            </a:endParaRPr>
          </a:p>
        </p:txBody>
      </p:sp>
      <p:sp>
        <p:nvSpPr>
          <p:cNvPr id="3" name="Content Placeholder 2">
            <a:extLst>
              <a:ext uri="{FF2B5EF4-FFF2-40B4-BE49-F238E27FC236}">
                <a16:creationId xmlns:a16="http://schemas.microsoft.com/office/drawing/2014/main" id="{AECD07D5-4EBE-6E4E-A6B5-B6D3F8E75C58}"/>
              </a:ext>
            </a:extLst>
          </p:cNvPr>
          <p:cNvSpPr>
            <a:spLocks noGrp="1"/>
          </p:cNvSpPr>
          <p:nvPr>
            <p:ph idx="1"/>
          </p:nvPr>
        </p:nvSpPr>
        <p:spPr>
          <a:xfrm>
            <a:off x="951371" y="1982830"/>
            <a:ext cx="6144757" cy="3450613"/>
          </a:xfrm>
        </p:spPr>
        <p:txBody>
          <a:bodyPr>
            <a:normAutofit/>
          </a:bodyPr>
          <a:lstStyle/>
          <a:p>
            <a:r>
              <a:rPr lang="en-GB">
                <a:solidFill>
                  <a:schemeClr val="accent2"/>
                </a:solidFill>
              </a:rPr>
              <a:t>(Synonym: Vinca rosea)</a:t>
            </a:r>
            <a:r>
              <a:rPr lang="en-GB"/>
              <a:t>
English : Cape Periwinkle , Rose Periwinkle, Rosy Periwinkle.
Indian names : Sadabahar (Hindi). Ushamalry, Nithyakalyani (Sanskrit).
Family :  Apocynaceae</a:t>
            </a:r>
            <a:endParaRPr lang="en-US"/>
          </a:p>
        </p:txBody>
      </p:sp>
      <p:pic>
        <p:nvPicPr>
          <p:cNvPr id="4" name="Picture 4">
            <a:extLst>
              <a:ext uri="{FF2B5EF4-FFF2-40B4-BE49-F238E27FC236}">
                <a16:creationId xmlns:a16="http://schemas.microsoft.com/office/drawing/2014/main" id="{5030074F-4E7A-F84B-B714-1C483433910F}"/>
              </a:ext>
            </a:extLst>
          </p:cNvPr>
          <p:cNvPicPr>
            <a:picLocks noChangeAspect="1"/>
          </p:cNvPicPr>
          <p:nvPr/>
        </p:nvPicPr>
        <p:blipFill>
          <a:blip r:embed="rId2"/>
          <a:stretch>
            <a:fillRect/>
          </a:stretch>
        </p:blipFill>
        <p:spPr>
          <a:xfrm>
            <a:off x="7436599" y="1982830"/>
            <a:ext cx="3804030" cy="3708765"/>
          </a:xfrm>
          <a:prstGeom prst="rect">
            <a:avLst/>
          </a:prstGeom>
        </p:spPr>
      </p:pic>
    </p:spTree>
    <p:extLst>
      <p:ext uri="{BB962C8B-B14F-4D97-AF65-F5344CB8AC3E}">
        <p14:creationId xmlns:p14="http://schemas.microsoft.com/office/powerpoint/2010/main" val="2238258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40CA6-5A45-AA4C-A029-AC24C55FE3A0}"/>
              </a:ext>
            </a:extLst>
          </p:cNvPr>
          <p:cNvSpPr>
            <a:spLocks noGrp="1"/>
          </p:cNvSpPr>
          <p:nvPr>
            <p:ph type="title"/>
          </p:nvPr>
        </p:nvSpPr>
        <p:spPr/>
        <p:txBody>
          <a:bodyPr/>
          <a:lstStyle/>
          <a:p>
            <a:r>
              <a:rPr lang="en-GB"/>
              <a:t>Morphology : </a:t>
            </a:r>
            <a:endParaRPr lang="en-US"/>
          </a:p>
        </p:txBody>
      </p:sp>
      <p:sp>
        <p:nvSpPr>
          <p:cNvPr id="3" name="Content Placeholder 2">
            <a:extLst>
              <a:ext uri="{FF2B5EF4-FFF2-40B4-BE49-F238E27FC236}">
                <a16:creationId xmlns:a16="http://schemas.microsoft.com/office/drawing/2014/main" id="{643F6FC3-18EC-B54F-81BC-27026F5BB595}"/>
              </a:ext>
            </a:extLst>
          </p:cNvPr>
          <p:cNvSpPr>
            <a:spLocks noGrp="1"/>
          </p:cNvSpPr>
          <p:nvPr>
            <p:ph idx="1"/>
          </p:nvPr>
        </p:nvSpPr>
        <p:spPr>
          <a:xfrm>
            <a:off x="1451579" y="2015732"/>
            <a:ext cx="6659461" cy="3450613"/>
          </a:xfrm>
        </p:spPr>
        <p:txBody>
          <a:bodyPr/>
          <a:lstStyle/>
          <a:p>
            <a:pPr marL="0" indent="0">
              <a:buNone/>
            </a:pPr>
            <a:r>
              <a:rPr lang="en-GB"/>
              <a:t>It is an evergreen 1 m tall herb. The leaves are oval to oblong, 2.5- 9.0 cm. Long and 1 35 cm. Broad glossy green hairless with a pale midrib and a short petiole. The flowers are white to dark pink with a dark red center, with 2.5-3 cm. Long a basal tube and a corolla about 2-5 cm diameter with five petal like lobes. The fruit is a many seeded cylindrical follicle.</a:t>
            </a:r>
            <a:endParaRPr lang="en-US"/>
          </a:p>
        </p:txBody>
      </p:sp>
      <p:pic>
        <p:nvPicPr>
          <p:cNvPr id="4" name="Picture 4">
            <a:extLst>
              <a:ext uri="{FF2B5EF4-FFF2-40B4-BE49-F238E27FC236}">
                <a16:creationId xmlns:a16="http://schemas.microsoft.com/office/drawing/2014/main" id="{D5150D04-F77B-5342-ABEA-351570B07B7E}"/>
              </a:ext>
            </a:extLst>
          </p:cNvPr>
          <p:cNvPicPr>
            <a:picLocks noChangeAspect="1"/>
          </p:cNvPicPr>
          <p:nvPr/>
        </p:nvPicPr>
        <p:blipFill>
          <a:blip r:embed="rId2"/>
          <a:stretch>
            <a:fillRect/>
          </a:stretch>
        </p:blipFill>
        <p:spPr>
          <a:xfrm>
            <a:off x="8250661" y="2015731"/>
            <a:ext cx="3429000" cy="3450613"/>
          </a:xfrm>
          <a:prstGeom prst="rect">
            <a:avLst/>
          </a:prstGeom>
        </p:spPr>
      </p:pic>
    </p:spTree>
    <p:extLst>
      <p:ext uri="{BB962C8B-B14F-4D97-AF65-F5344CB8AC3E}">
        <p14:creationId xmlns:p14="http://schemas.microsoft.com/office/powerpoint/2010/main" val="3314284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AF84C-5F5C-EA47-92B7-12A3ED330F66}"/>
              </a:ext>
            </a:extLst>
          </p:cNvPr>
          <p:cNvSpPr>
            <a:spLocks noGrp="1"/>
          </p:cNvSpPr>
          <p:nvPr>
            <p:ph type="title"/>
          </p:nvPr>
        </p:nvSpPr>
        <p:spPr/>
        <p:txBody>
          <a:bodyPr/>
          <a:lstStyle/>
          <a:p>
            <a:r>
              <a:rPr lang="en-GB"/>
              <a:t>Chemical constituents : </a:t>
            </a:r>
            <a:endParaRPr lang="en-US"/>
          </a:p>
        </p:txBody>
      </p:sp>
      <p:sp>
        <p:nvSpPr>
          <p:cNvPr id="3" name="Content Placeholder 2">
            <a:extLst>
              <a:ext uri="{FF2B5EF4-FFF2-40B4-BE49-F238E27FC236}">
                <a16:creationId xmlns:a16="http://schemas.microsoft.com/office/drawing/2014/main" id="{16968DF9-2110-1D44-B0C6-55C6C1AC8E73}"/>
              </a:ext>
            </a:extLst>
          </p:cNvPr>
          <p:cNvSpPr>
            <a:spLocks noGrp="1"/>
          </p:cNvSpPr>
          <p:nvPr>
            <p:ph idx="1"/>
          </p:nvPr>
        </p:nvSpPr>
        <p:spPr/>
        <p:txBody>
          <a:bodyPr/>
          <a:lstStyle/>
          <a:p>
            <a:pPr marL="0" indent="0">
              <a:buNone/>
            </a:pPr>
            <a:r>
              <a:rPr lang="en-GB"/>
              <a:t>The alkaloids like Vinblastin, Vincrestine. Vindesine. Vindeline Tabersonine etc. Are mainly present in aerial parts whereas ajmalicine, vinceine, vineamine, raubasin. Reserpine, catharanthine etc are present in roots and basal stem. Flowers are rich in vinblastine, coronaridine, vindorosine, vindoline, catharanthine, mitraphlline, ajmalicine, tetrahydroal stonnie. 11-methoxytabersonineb and reserpine.
</a:t>
            </a:r>
            <a:r>
              <a:rPr lang="en-GB">
                <a:solidFill>
                  <a:schemeClr val="accent2"/>
                </a:solidFill>
              </a:rPr>
              <a:t>PARTS USED:</a:t>
            </a:r>
            <a:r>
              <a:rPr lang="en-GB"/>
              <a:t> Leaf, root and the whole plant.</a:t>
            </a:r>
            <a:endParaRPr lang="en-US"/>
          </a:p>
        </p:txBody>
      </p:sp>
    </p:spTree>
    <p:extLst>
      <p:ext uri="{BB962C8B-B14F-4D97-AF65-F5344CB8AC3E}">
        <p14:creationId xmlns:p14="http://schemas.microsoft.com/office/powerpoint/2010/main" val="3833921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D3EC41-3278-D644-AF85-DD1B61469D5F}"/>
              </a:ext>
            </a:extLst>
          </p:cNvPr>
          <p:cNvSpPr>
            <a:spLocks noGrp="1"/>
          </p:cNvSpPr>
          <p:nvPr>
            <p:ph idx="1"/>
          </p:nvPr>
        </p:nvSpPr>
        <p:spPr>
          <a:xfrm>
            <a:off x="1451579" y="1384379"/>
            <a:ext cx="9603275" cy="4081966"/>
          </a:xfrm>
        </p:spPr>
        <p:txBody>
          <a:bodyPr/>
          <a:lstStyle/>
          <a:p>
            <a:pPr marL="0" indent="0">
              <a:buNone/>
            </a:pPr>
            <a:r>
              <a:rPr lang="en-GB">
                <a:solidFill>
                  <a:schemeClr val="accent2"/>
                </a:solidFill>
              </a:rPr>
              <a:t>Uses : </a:t>
            </a:r>
          </a:p>
          <a:p>
            <a:pPr marL="0" indent="0">
              <a:buNone/>
            </a:pPr>
            <a:endParaRPr lang="en-GB">
              <a:solidFill>
                <a:schemeClr val="accent2"/>
              </a:solidFill>
            </a:endParaRPr>
          </a:p>
          <a:p>
            <a:r>
              <a:rPr lang="en-GB"/>
              <a:t>The juice of leaves is used for bee and wasp sting. </a:t>
            </a:r>
          </a:p>
          <a:p>
            <a:r>
              <a:rPr lang="en-GB"/>
              <a:t>Decoction of leaves is used in diabetes, stomach cramps, and in intestinal parasitism. Crude leaf and root extracts has anti cancer activity. </a:t>
            </a:r>
          </a:p>
          <a:p>
            <a:r>
              <a:rPr lang="en-GB"/>
              <a:t>The roots are used as purgative, vermifuge, and toothache remedies.</a:t>
            </a:r>
            <a:endParaRPr lang="en-US"/>
          </a:p>
        </p:txBody>
      </p:sp>
    </p:spTree>
    <p:extLst>
      <p:ext uri="{BB962C8B-B14F-4D97-AF65-F5344CB8AC3E}">
        <p14:creationId xmlns:p14="http://schemas.microsoft.com/office/powerpoint/2010/main" val="406475331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PresentationFormat>Widescreen</PresentationFormat>
  <Slides>26</Slides>
  <Notes>0</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Gallery</vt:lpstr>
      <vt:lpstr>Medicinal plants</vt:lpstr>
      <vt:lpstr>1.   OCIMUM TENUIFLORUM</vt:lpstr>
      <vt:lpstr>Morphology :  </vt:lpstr>
      <vt:lpstr>PowerPoint Presentation</vt:lpstr>
      <vt:lpstr>MAJOR ayurvedic formulations: </vt:lpstr>
      <vt:lpstr>2.   Tinospora cordifolia </vt:lpstr>
      <vt:lpstr>Morphology </vt:lpstr>
      <vt:lpstr>PowerPoint Presentation</vt:lpstr>
      <vt:lpstr>MAJOR ayurvedic formulations :  </vt:lpstr>
      <vt:lpstr>3.  ALOEVERA</vt:lpstr>
      <vt:lpstr>Morphology</vt:lpstr>
      <vt:lpstr>PowerPoint Presentation</vt:lpstr>
      <vt:lpstr>Major ayurvedic formulations:  </vt:lpstr>
      <vt:lpstr>4. Rauvolfia  Serpentina : </vt:lpstr>
      <vt:lpstr>Morphology: </vt:lpstr>
      <vt:lpstr>PowerPoint Presentation</vt:lpstr>
      <vt:lpstr>PowerPoint Presentation</vt:lpstr>
      <vt:lpstr>Major ayurvedic formulations :</vt:lpstr>
      <vt:lpstr>5.   Emblica officinalis </vt:lpstr>
      <vt:lpstr>Morphology : </vt:lpstr>
      <vt:lpstr>PowerPoint Presentation</vt:lpstr>
      <vt:lpstr>PowerPoint Presentation</vt:lpstr>
      <vt:lpstr>6.  Catharanthus roseus</vt:lpstr>
      <vt:lpstr>Morphology : </vt:lpstr>
      <vt:lpstr>Chemical constituents :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2022-02-27T09:25:02Z</dcterms:created>
  <dcterms:modified xsi:type="dcterms:W3CDTF">2022-02-28T08:11:45Z</dcterms:modified>
</cp:coreProperties>
</file>